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7" r:id="rId2"/>
    <p:sldMasterId id="2147483751" r:id="rId3"/>
  </p:sldMasterIdLst>
  <p:notesMasterIdLst>
    <p:notesMasterId r:id="rId28"/>
  </p:notesMasterIdLst>
  <p:handoutMasterIdLst>
    <p:handoutMasterId r:id="rId29"/>
  </p:handoutMasterIdLst>
  <p:sldIdLst>
    <p:sldId id="607" r:id="rId4"/>
    <p:sldId id="561" r:id="rId5"/>
    <p:sldId id="557" r:id="rId6"/>
    <p:sldId id="562" r:id="rId7"/>
    <p:sldId id="572" r:id="rId8"/>
    <p:sldId id="563" r:id="rId9"/>
    <p:sldId id="575" r:id="rId10"/>
    <p:sldId id="577" r:id="rId11"/>
    <p:sldId id="305" r:id="rId12"/>
    <p:sldId id="558" r:id="rId13"/>
    <p:sldId id="596" r:id="rId14"/>
    <p:sldId id="559" r:id="rId15"/>
    <p:sldId id="587" r:id="rId16"/>
    <p:sldId id="588" r:id="rId17"/>
    <p:sldId id="594" r:id="rId18"/>
    <p:sldId id="590" r:id="rId19"/>
    <p:sldId id="592" r:id="rId20"/>
    <p:sldId id="603" r:id="rId21"/>
    <p:sldId id="605" r:id="rId22"/>
    <p:sldId id="606" r:id="rId23"/>
    <p:sldId id="600" r:id="rId24"/>
    <p:sldId id="601" r:id="rId25"/>
    <p:sldId id="602" r:id="rId26"/>
    <p:sldId id="579" r:id="rId27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EFFFEF"/>
    <a:srgbClr val="D5FFD5"/>
    <a:srgbClr val="E1F4FF"/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21" autoAdjust="0"/>
  </p:normalViewPr>
  <p:slideViewPr>
    <p:cSldViewPr>
      <p:cViewPr varScale="1">
        <p:scale>
          <a:sx n="54" d="100"/>
          <a:sy n="54" d="100"/>
        </p:scale>
        <p:origin x="-18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84871" cy="501014"/>
          </a:xfrm>
          <a:prstGeom prst="rect">
            <a:avLst/>
          </a:prstGeom>
        </p:spPr>
        <p:txBody>
          <a:bodyPr vert="horz" lIns="92550" tIns="46275" rIns="92550" bIns="462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700" y="4"/>
            <a:ext cx="2984871" cy="501014"/>
          </a:xfrm>
          <a:prstGeom prst="rect">
            <a:avLst/>
          </a:prstGeom>
        </p:spPr>
        <p:txBody>
          <a:bodyPr vert="horz" lIns="92550" tIns="46275" rIns="92550" bIns="46275" rtlCol="0"/>
          <a:lstStyle>
            <a:lvl1pPr algn="r">
              <a:defRPr sz="1200"/>
            </a:lvl1pPr>
          </a:lstStyle>
          <a:p>
            <a:fld id="{175D19B3-D71D-4FEF-BBCB-12FA98DA462C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7549"/>
            <a:ext cx="2984871" cy="501014"/>
          </a:xfrm>
          <a:prstGeom prst="rect">
            <a:avLst/>
          </a:prstGeom>
        </p:spPr>
        <p:txBody>
          <a:bodyPr vert="horz" lIns="92550" tIns="46275" rIns="92550" bIns="462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700" y="9517549"/>
            <a:ext cx="2984871" cy="501014"/>
          </a:xfrm>
          <a:prstGeom prst="rect">
            <a:avLst/>
          </a:prstGeom>
        </p:spPr>
        <p:txBody>
          <a:bodyPr vert="horz" lIns="92550" tIns="46275" rIns="92550" bIns="46275" rtlCol="0" anchor="b"/>
          <a:lstStyle>
            <a:lvl1pPr algn="r">
              <a:defRPr sz="1200"/>
            </a:lvl1pPr>
          </a:lstStyle>
          <a:p>
            <a:fld id="{0FE858BD-2975-40D6-8AC3-786BBAFE6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67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84871" cy="501014"/>
          </a:xfrm>
          <a:prstGeom prst="rect">
            <a:avLst/>
          </a:prstGeom>
        </p:spPr>
        <p:txBody>
          <a:bodyPr vert="horz" lIns="92550" tIns="46275" rIns="92550" bIns="462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4"/>
            <a:ext cx="2984871" cy="501014"/>
          </a:xfrm>
          <a:prstGeom prst="rect">
            <a:avLst/>
          </a:prstGeom>
        </p:spPr>
        <p:txBody>
          <a:bodyPr vert="horz" lIns="92550" tIns="46275" rIns="92550" bIns="462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70E32C-0EC4-424E-9D66-15C80ABBC99C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0" tIns="46275" rIns="92550" bIns="4627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8" y="4759645"/>
            <a:ext cx="5510530" cy="4509134"/>
          </a:xfrm>
          <a:prstGeom prst="rect">
            <a:avLst/>
          </a:prstGeom>
        </p:spPr>
        <p:txBody>
          <a:bodyPr vert="horz" lIns="92550" tIns="46275" rIns="92550" bIns="4627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9"/>
            <a:ext cx="2984871" cy="501014"/>
          </a:xfrm>
          <a:prstGeom prst="rect">
            <a:avLst/>
          </a:prstGeom>
        </p:spPr>
        <p:txBody>
          <a:bodyPr vert="horz" lIns="92550" tIns="46275" rIns="92550" bIns="462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7549"/>
            <a:ext cx="2984871" cy="501014"/>
          </a:xfrm>
          <a:prstGeom prst="rect">
            <a:avLst/>
          </a:prstGeom>
        </p:spPr>
        <p:txBody>
          <a:bodyPr vert="horz" lIns="92550" tIns="46275" rIns="92550" bIns="462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017A3A-FBF7-40F1-AA14-7E4F4F60C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17A3A-FBF7-40F1-AA14-7E4F4F60CF8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2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785E1-F544-43B8-9E7C-4809760C5CDC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3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B477C-F4FB-4937-89C8-03D5CD84A3E2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678A3-CF19-41C1-8457-337BE4D6D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7D34B9-0459-443C-85E0-1343B664618E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105CF-CD41-4122-9A3C-30579B511A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45545-FA46-478E-8F6D-01790D8AB9F9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A14D1-9381-47CA-8F28-84F1E4D52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99C83-1926-4D05-9B1E-CA9793F0E1B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454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4931" name="Line 3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8BB477C-F4FB-4937-89C8-03D5CD84A3E2}" type="datetimeFigureOut">
              <a:rPr lang="ru-RU"/>
              <a:pPr/>
              <a:t>26.04.2020</a:t>
            </a:fld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670678A3-CF19-41C1-8457-337BE4D6D0C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124936" name="Text Box 8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124937" name="AutoShape 9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4938" name="Rectangle 10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24939" name="Rectangle 11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0FF1B-A953-493E-8CD3-E926830722FA}" type="datetimeFigureOut">
              <a:rPr lang="ru-RU"/>
              <a:pPr/>
              <a:t>26.04.2020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9F0FF-C017-4B5F-97B5-B98E4EE522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27F34-C961-427D-8197-73E950241482}" type="datetimeFigureOut">
              <a:rPr lang="ru-RU"/>
              <a:pPr/>
              <a:t>26.04.2020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B3A54-F449-420D-933D-C1C733EBDB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E6DF54-7561-4E48-9A3B-EFFCD4840DAD}" type="datetimeFigureOut">
              <a:rPr lang="ru-RU"/>
              <a:pPr/>
              <a:t>26.04.2020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7497-2A68-4FFE-872F-796D022EA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907EB-295E-4F6C-A448-87D54C2DD3F3}" type="datetimeFigureOut">
              <a:rPr lang="ru-RU"/>
              <a:pPr/>
              <a:t>26.04.2020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82E84-3E91-4D5D-9AE5-173632461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F85BB-A2DE-4F0E-9A1C-3C7CC9A588D6}" type="datetimeFigureOut">
              <a:rPr lang="ru-RU"/>
              <a:pPr/>
              <a:t>26.04.2020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E0307-CA8A-4DC9-8F4F-88E96A707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860AB0-CAA0-4B1E-9943-C927CC06F0D1}" type="datetimeFigureOut">
              <a:rPr lang="ru-RU"/>
              <a:pPr/>
              <a:t>26.04.2020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9FCDA-5624-4F8C-8312-8D2BB91ADF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0FF1B-A953-493E-8CD3-E926830722FA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9F0FF-C017-4B5F-97B5-B98E4EE52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9D16E-824E-47C6-A264-20CDA8C535E9}" type="datetimeFigureOut">
              <a:rPr lang="ru-RU"/>
              <a:pPr/>
              <a:t>26.04.2020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E7A46-05DA-4E3A-A8A7-8A8C7DE4A4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3E1BB-7764-4616-8F17-A868A6D51CD2}" type="datetimeFigureOut">
              <a:rPr lang="ru-RU"/>
              <a:pPr/>
              <a:t>26.04.2020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863A7-664C-45FB-9C95-FC3C2991B0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7D34B9-0459-443C-85E0-1343B664618E}" type="datetimeFigureOut">
              <a:rPr lang="ru-RU"/>
              <a:pPr/>
              <a:t>26.04.2020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105CF-CD41-4122-9A3C-30579B511A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45545-FA46-478E-8F6D-01790D8AB9F9}" type="datetimeFigureOut">
              <a:rPr lang="ru-RU"/>
              <a:pPr/>
              <a:t>26.04.2020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A14D1-9381-47CA-8F28-84F1E4D52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477C-F4FB-4937-89C8-03D5CD84A3E2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78A3-CF19-41C1-8457-337BE4D6D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F1B-A953-493E-8CD3-E926830722FA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0FF-C017-4B5F-97B5-B98E4EE52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7F34-C961-427D-8197-73E950241482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3A54-F449-420D-933D-C1C733EBD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DF54-7561-4E48-9A3B-EFFCD4840DAD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7497-2A68-4FFE-872F-796D022EA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07EB-295E-4F6C-A448-87D54C2DD3F3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2E84-3E91-4D5D-9AE5-173632461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85BB-A2DE-4F0E-9A1C-3C7CC9A588D6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0307-CA8A-4DC9-8F4F-88E96A707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27F34-C961-427D-8197-73E950241482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B3A54-F449-420D-933D-C1C733EBD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AB0-CAA0-4B1E-9943-C927CC06F0D1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FCDA-5624-4F8C-8312-8D2BB91AD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D16E-824E-47C6-A264-20CDA8C535E9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A46-05DA-4E3A-A8A7-8A8C7DE4A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1BB-7764-4616-8F17-A868A6D51CD2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8863A7-664C-45FB-9C95-FC3C2991B0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34B9-0459-443C-85E0-1343B664618E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5CF-CD41-4122-9A3C-30579B511A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5545-FA46-478E-8F6D-01790D8AB9F9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14D1-9381-47CA-8F28-84F1E4D52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E6DF54-7561-4E48-9A3B-EFFCD4840DAD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7497-2A68-4FFE-872F-796D022EA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907EB-295E-4F6C-A448-87D54C2DD3F3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82E84-3E91-4D5D-9AE5-173632461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F85BB-A2DE-4F0E-9A1C-3C7CC9A588D6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E0307-CA8A-4DC9-8F4F-88E96A707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860AB0-CAA0-4B1E-9943-C927CC06F0D1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9FCDA-5624-4F8C-8312-8D2BB91AD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9D16E-824E-47C6-A264-20CDA8C535E9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E7A46-05DA-4E3A-A8A7-8A8C7DE4A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3E1BB-7764-4616-8F17-A868A6D51CD2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863A7-664C-45FB-9C95-FC3C2991B0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C287046-8BFB-453F-A8E5-20C663AE3684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601873-6816-46D5-BAF0-B778959B1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10" name="Image" r:id="rId14" imgW="10793651" imgH="1498413" progId="">
                  <p:embed/>
                </p:oleObj>
              </mc:Choice>
              <mc:Fallback>
                <p:oleObj name="Image" r:id="rId14" imgW="10793651" imgH="1498413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A2E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32767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7" name="Rectangle 3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C287046-8BFB-453F-A8E5-20C663AE3684}" type="datetimeFigureOut">
              <a:rPr lang="ru-RU"/>
              <a:pPr/>
              <a:t>26.04.2020</a:t>
            </a:fld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39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601873-6816-46D5-BAF0-B778959B1C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3913" name="Rectangle 9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23915" name="AutoShape 11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287046-8BFB-453F-A8E5-20C663AE3684}" type="datetimeFigureOut">
              <a:rPr lang="ru-RU" smtClean="0"/>
              <a:pPr/>
              <a:t>26.04.2020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601873-6816-46D5-BAF0-B778959B1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5%D1%82%D0%B8%D0%BB%D1%84%D0%B5%D0%BD%D0%B8%D0%B4%D0%B0%D1%82" TargetMode="External"/><Relationship Id="rId3" Type="http://schemas.openxmlformats.org/officeDocument/2006/relationships/hyperlink" Target="https://ru.wikipedia.org/wiki/%D0%9F%D1%81%D0%B8%D1%85%D0%BE%D0%B0%D0%BA%D1%82%D0%B8%D0%B2%D0%BD%D1%8B%D0%B5_%D0%B2%D0%B5%D1%89%D0%B5%D1%81%D1%82%D0%B2%D0%B0" TargetMode="External"/><Relationship Id="rId7" Type="http://schemas.openxmlformats.org/officeDocument/2006/relationships/hyperlink" Target="https://ru.wikipedia.org/wiki/%D0%A1%D1%82%D0%B8%D0%BC%D1%83%D0%BB%D1%8F%D1%82%D0%BE%D1%80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ru.wikipedia.org/wiki/%D0%9D%D0%BE%D1%80%D0%B0%D0%B4%D1%80%D0%B5%D0%BD%D0%B0%D0%BB%D0%B8%D0%BD" TargetMode="External"/><Relationship Id="rId5" Type="http://schemas.openxmlformats.org/officeDocument/2006/relationships/hyperlink" Target="https://ru.wikipedia.org/wiki/%D0%94%D0%BE%D1%84%D0%B0%D0%BC%D0%B8%D0%BD" TargetMode="External"/><Relationship Id="rId4" Type="http://schemas.openxmlformats.org/officeDocument/2006/relationships/hyperlink" Target="https://ru.wikipedia.org/wiki/%D0%98%D0%BD%D0%B3%D0%B8%D0%B1%D0%B8%D1%82%D0%BE%D1%80" TargetMode="External"/><Relationship Id="rId9" Type="http://schemas.openxmlformats.org/officeDocument/2006/relationships/hyperlink" Target="https://ru.wikipedia.org/wiki/%D0%9F%D1%81%D0%B8%D1%85%D0%BE%D1%81%D1%82%D0%B8%D0%BC%D1%83%D0%BB%D1%8F%D1%82%D0%BE%D1%80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C%D0%B5%D1%82%D0%B8%D0%BB%D0%B5%D0%BD%D0%B4%D0%B8%D0%BE%D0%BA%D1%81%D0%B8%D1%84%D0%B5%D0%BD%D0%B8%D0%BB%D0%B0%D0%BB%D0%BA%D0%B8%D0%BB%D0%B0%D0%BC%D0%B8%D0%BD&amp;action=edit&amp;redlink=1" TargetMode="External"/><Relationship Id="rId3" Type="http://schemas.openxmlformats.org/officeDocument/2006/relationships/hyperlink" Target="https://ru.wikipedia.org/wiki/%D0%9C%D0%B5%D1%82%D0%B8%D0%BB%D1%84%D0%B5%D0%BD%D0%B8%D0%B4%D0%B0%D1%82" TargetMode="External"/><Relationship Id="rId7" Type="http://schemas.openxmlformats.org/officeDocument/2006/relationships/hyperlink" Target="https://en.wikipedia.org/wiki/Anorectic" TargetMode="External"/><Relationship Id="rId2" Type="http://schemas.openxmlformats.org/officeDocument/2006/relationships/hyperlink" Target="https://ru.wikipedia.org/wiki/%D0%9C%D0%B5%D1%82%D0%B8%D0%BB%D0%B5%D0%BD%D0%B4%D0%B8%D0%BE%D0%BA%D1%81%D0%B8%D0%BF%D0%B8%D1%80%D0%BE%D0%B2%D0%B0%D0%BB%D0%B5%D1%80%D0%BE%D0%BD#cite_note-pmid19500924-3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ru.wikipedia.org/wiki/%D0%A1%D0%B8%D0%BD%D0%B4%D1%80%D0%BE%D0%BC_%D1%85%D1%80%D0%BE%D0%BD%D0%B8%D1%87%D0%B5%D1%81%D0%BA%D0%BE%D0%B9_%D1%83%D1%81%D1%82%D0%B0%D0%BB%D0%BE%D1%81%D1%82%D0%B8" TargetMode="External"/><Relationship Id="rId11" Type="http://schemas.openxmlformats.org/officeDocument/2006/relationships/hyperlink" Target="https://ru.wikipedia.org/wiki/%D0%9C%D0%B5%D1%82%D0%B8%D0%BB%D0%B5%D0%BD%D0%B4%D0%B8%D0%BE%D0%BA%D1%81%D0%B8%D0%BF%D0%B8%D1%80%D0%BE%D0%B2%D0%B0%D0%BB%D0%B5%D1%80%D0%BE%D0%BD#cite_note-5" TargetMode="External"/><Relationship Id="rId5" Type="http://schemas.openxmlformats.org/officeDocument/2006/relationships/hyperlink" Target="https://ru.wikipedia.org/w/index.php?title=%D0%9F%D0%B8%D1%80%D0%BE%D0%B2%D0%B0%D0%BB%D0%B5%D1%80%D0%BE%D0%BD&amp;action=edit&amp;redlink=1" TargetMode="External"/><Relationship Id="rId10" Type="http://schemas.openxmlformats.org/officeDocument/2006/relationships/hyperlink" Target="https://ru.wikipedia.org/wiki/%D0%93%D0%B8%D0%B4%D1%80%D0%BE%D1%84%D0%B8%D0%BB%D1%8C%D0%BD%D0%BE%D1%81%D1%82%D1%8C" TargetMode="External"/><Relationship Id="rId4" Type="http://schemas.openxmlformats.org/officeDocument/2006/relationships/hyperlink" Target="https://ru.wikipedia.org/wiki/%D0%9C%D0%B5%D1%82%D0%B8%D0%BB%D0%B5%D0%BD%D0%B4%D0%B8%D0%BE%D0%BA%D1%81%D0%B8%D0%BF%D0%B8%D1%80%D0%BE%D0%B2%D0%B0%D0%BB%D0%B5%D1%80%D0%BE%D0%BD#cite_note-4" TargetMode="External"/><Relationship Id="rId9" Type="http://schemas.openxmlformats.org/officeDocument/2006/relationships/hyperlink" Target="https://ru.wikipedia.org/wiki/%D0%9C%D0%94%D0%9C%D0%9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8%D1%85%D0%BE%D1%80%D0%B0%D0%B4%D0%BA%D0%B0" TargetMode="External"/><Relationship Id="rId13" Type="http://schemas.openxmlformats.org/officeDocument/2006/relationships/hyperlink" Target="https://ru.wikipedia.org/w/index.php?title=%D0%9F%D0%B0%D0%BD%D0%B8%D0%BA%D0%B0&amp;action=edit&amp;redlink=1" TargetMode="External"/><Relationship Id="rId3" Type="http://schemas.openxmlformats.org/officeDocument/2006/relationships/hyperlink" Target="https://ru.wikipedia.org/wiki/%D0%90%D0%BC%D1%84%D0%B5%D1%82%D0%B0%D0%BC%D0%B8%D0%BD" TargetMode="External"/><Relationship Id="rId7" Type="http://schemas.openxmlformats.org/officeDocument/2006/relationships/hyperlink" Target="https://ru.wikipedia.org/wiki/%D0%90%D1%80%D1%82%D0%B5%D1%80%D0%B8%D0%B0%D0%BB%D1%8C%D0%BD%D0%B0%D1%8F_%D0%B3%D0%B8%D0%BF%D0%B5%D1%80%D1%82%D0%B5%D0%BD%D0%B7%D0%B8%D1%8F" TargetMode="External"/><Relationship Id="rId12" Type="http://schemas.openxmlformats.org/officeDocument/2006/relationships/hyperlink" Target="https://ru.wikipedia.org/wiki/%D0%A1%D0%BE%D0%BD" TargetMode="External"/><Relationship Id="rId2" Type="http://schemas.openxmlformats.org/officeDocument/2006/relationships/hyperlink" Target="https://ru.wikipedia.org/wiki/%D0%A1%D1%82%D0%B8%D0%BC%D1%83%D0%BB%D1%8F%D1%82%D0%BE%D1%80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ru.wikipedia.org/wiki/%D0%A2%D0%B0%D1%85%D0%B8%D0%BA%D0%B0%D1%80%D0%B4%D0%B8%D1%8F" TargetMode="External"/><Relationship Id="rId11" Type="http://schemas.openxmlformats.org/officeDocument/2006/relationships/hyperlink" Target="https://ru.wikipedia.org/wiki/%D0%9F%D0%B8%D1%89%D0%B0" TargetMode="External"/><Relationship Id="rId5" Type="http://schemas.openxmlformats.org/officeDocument/2006/relationships/hyperlink" Target="https://ru.wikipedia.org/wiki/%D0%9C%D0%B5%D1%82%D0%B8%D0%BB%D0%B5%D0%BD%D0%B4%D0%B8%D0%BE%D0%BA%D1%81%D0%B8%D0%BF%D0%B8%D1%80%D0%BE%D0%B2%D0%B0%D0%BB%D0%B5%D1%80%D0%BE%D0%BD#cite_note-autogenerated1-1" TargetMode="External"/><Relationship Id="rId15" Type="http://schemas.openxmlformats.org/officeDocument/2006/relationships/hyperlink" Target="https://ru.wikipedia.org/wiki/%D0%93%D0%B0%D0%BB%D0%BB%D1%8E%D1%86%D0%B8%D0%BD%D0%B0%D1%86%D0%B8%D0%B8" TargetMode="External"/><Relationship Id="rId10" Type="http://schemas.openxmlformats.org/officeDocument/2006/relationships/hyperlink" Target="https://ru.wikipedia.org/wiki/%D0%91%D0%B5%D1%81%D0%BF%D0%BE%D0%BA%D0%BE%D0%B9%D1%81%D1%82%D0%B2%D0%BE" TargetMode="External"/><Relationship Id="rId4" Type="http://schemas.openxmlformats.org/officeDocument/2006/relationships/hyperlink" Target="https://ru.wikipedia.org/wiki/%D0%9A%D0%BE%D0%BA%D0%B0%D0%B8%D0%BD" TargetMode="External"/><Relationship Id="rId9" Type="http://schemas.openxmlformats.org/officeDocument/2006/relationships/hyperlink" Target="https://ru.wikipedia.org/wiki/%D0%9F%D1%81%D0%B8%D1%85%D0%BE%D0%BC%D0%BE%D1%82%D0%BE%D1%80%D0%BD%D0%BE%D0%B5_%D0%B2%D0%BE%D0%B7%D0%B1%D1%83%D0%B6%D0%B4%D0%B5%D0%BD%D0%B8%D0%B5" TargetMode="External"/><Relationship Id="rId14" Type="http://schemas.openxmlformats.org/officeDocument/2006/relationships/hyperlink" Target="https://ru.wikipedia.org/wiki/%D0%9F%D1%81%D0%B8%D1%85%D0%BE%D0%B7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900" y="1252476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Медицинские аспекты профилактики потребления  современных наркотических и психотропных веществ</a:t>
            </a:r>
            <a:endParaRPr lang="ru-RU" sz="4400" b="1" dirty="0"/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230996" y="525649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Социальный педагог ГБПОУ НТЖТ Ярославцева Т.В.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37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82341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-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употреблении синтетического наркотика обостряются все ощущения, снижается или пропадает чувство страха, человек  способен получать невероятное удовольствие от простых вещей, но в то же время без наркотика он практически перестает испытывать удовольствие.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Поэтому погоня за новой дозой, это не только стремление побороть ломку, но и желание получить удовольствие от жизни и обыденных вещей.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Tarbeeva\Desktop\спайс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4766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5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Необходимая доза синтетики для получения эффекта в 10-15 раз ниже, чем у наркотиков растительного происхождения. Зато зависимость от синтетических наркотиков значительно выше, да и процессы в организме происходят необратимые. Проблема заключается в том, что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синтетические наркотики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подвергаются метаболизму, никогда окончательно не выводятся из организма, оседают на клетках и тканях, продолжая свое разрушительное действие, поражая в основном нервную систему, приводя к развитию целого букета психиатрических патологий у одного человека.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Tarbeeva\Desktop\спайс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4766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398" y="1165921"/>
            <a:ext cx="882047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         «Система подкрепления»-область стволового отдела мозга, участвует в регулировании мотиваций и эмоционального состояния. Наркотик  активизирует «систему» и это ведет к формированию зависимости.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        «Система» работает при участии дофамина (</a:t>
            </a:r>
            <a:r>
              <a:rPr lang="ru-RU" sz="2400" kern="0" dirty="0" err="1" smtClean="0">
                <a:latin typeface="Times New Roman" pitchFamily="18" charset="0"/>
                <a:cs typeface="Times New Roman" pitchFamily="18" charset="0"/>
              </a:rPr>
              <a:t>нейропередатчик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 информации в синапсе нервного окончания). Употребление - усиленный выброс дофамина из запасов, что ведет к возбуждению «системы», т.е. положительным эмоциям.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         При длительном употреблении запас дофамина постоянно высвобождается (употребление-высвобождение) и истощается. При отказе от употребления –нормальное прохождение импульса- дефицит дофамина, что ведет к упадку сил  и настроения. При употреблении– улучшение состояния.</a:t>
            </a:r>
            <a:endParaRPr lang="ru-RU" sz="20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1351" y="544789"/>
            <a:ext cx="6477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Формирование зависимости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80930" name="Picture 2" descr="D:\Tarbeeva\Desktop\спайс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"/>
            <a:ext cx="1547664" cy="1124744"/>
          </a:xfrm>
          <a:prstGeom prst="rect">
            <a:avLst/>
          </a:prstGeom>
          <a:noFill/>
        </p:spPr>
      </p:pic>
      <p:pic>
        <p:nvPicPr>
          <p:cNvPr id="6" name="Picture 2" descr="D:\Tarbeeva\Desktop\спайс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4766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2084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прием наркотика детьми и подростками ведет к усиленному синтезу дофамина и его усиленному распаду (комфорт).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Отказ от приема наркотика замедляет распад дофамина, в то время, как его синтез усилен. Высокий уровень дофамина вызывает беспокойство, возбуждение, бессонницу, вегетативные расстройства, т.е. абстинентный синдром.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период ремиссии уровень дофамина в течение 30 – 40 дней повышен, затем медленно нормализуется.</a:t>
            </a:r>
          </a:p>
        </p:txBody>
      </p:sp>
      <p:pic>
        <p:nvPicPr>
          <p:cNvPr id="381954" name="Picture 2" descr="D:\Tarbeeva\Desktop\спайс\1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979712" cy="1080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895454"/>
            <a:ext cx="604867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Формирование зависимости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1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3437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Психологические характеристики зависимой личности по МКБ-10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0534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Неспособность принимать решений без помощи других лиц;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Готовность позволять другим принимать важные для него решения;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Готовность соглашаться с другими из страха быть отвергнутым;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Затруднение начать какое-либо дело самостоятельно;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Готовность выполнять неприятную работу для приобретения поддержки и любви других лиц;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Плохая переносимость одиночества;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Опасение быть отвергнутым;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Ранимость и податливость малейшей критике или неодобрению со стороны</a:t>
            </a:r>
            <a:r>
              <a:rPr lang="ru-RU" dirty="0" smtClean="0"/>
              <a:t>.</a:t>
            </a:r>
          </a:p>
        </p:txBody>
      </p:sp>
      <p:pic>
        <p:nvPicPr>
          <p:cNvPr id="5" name="Picture 2" descr="D:\Tarbeeva\Desktop\спайс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4766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280" y="1621860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Повышенная внушаемость;</a:t>
            </a:r>
          </a:p>
          <a:p>
            <a:pPr lvl="1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Возможность пассивного формирования цели под влиянием внешних обстоятельств;</a:t>
            </a:r>
          </a:p>
          <a:p>
            <a:pPr lvl="1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Нарушение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нозогнозии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(синдром отчуждения болезни): отчуждение симптомов болезни, отчуждение вреда болезни, отчуждение лечения.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4905" y="602044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Психологические особенности зависимой личности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D:\Tarbeeva\Desktop\спайс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4766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735686"/>
            <a:ext cx="7560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Метилендиоксипировалерон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(МДПВ,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 tooltip="Английский язык"/>
              </a:rPr>
              <a:t>англ.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methylenedioxypyrovalerone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 —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3" tooltip="Психоактивные вещества"/>
              </a:rPr>
              <a:t>психоактивное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 tooltip="Психоактивные вещества"/>
              </a:rPr>
              <a:t> вещество со стимулирующими свойствами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действует как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 tooltip="Ингибитор"/>
              </a:rPr>
              <a:t>ингибитор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обратного захвата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5" tooltip="Дофамин"/>
              </a:rPr>
              <a:t>дофамина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6" tooltip="Норадреналин"/>
              </a:rPr>
              <a:t>норадреналина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Является воздействующим на психику препаратом со свойствами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7" tooltip="Стимулятор"/>
              </a:rPr>
              <a:t>стимулятора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Установлено, что МДПВ по силе воздействия в четыре раза превосходит известный стимулятор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8" tooltip="Метилфенидат"/>
              </a:rPr>
              <a:t>метилфенидат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также имеет более короткое действие. МДПВ не используется в медицинских целях, однако продаётся с 2007 года, как легальный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9" tooltip="Психостимулятор"/>
              </a:rPr>
              <a:t>психостимулятор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применяется в исследованиях как химическое соединение и употребляется людьми как сильный стимулятор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5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556792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МДПВ никогда не использовался в медицине</a:t>
            </a:r>
            <a:r>
              <a:rPr lang="ru-RU" baseline="30000" dirty="0">
                <a:hlinkClick r:id="rId2"/>
              </a:rPr>
              <a:t>[3]</a:t>
            </a:r>
            <a:r>
              <a:rPr lang="ru-RU" dirty="0"/>
              <a:t>. Как сообщается, он имеет в четыре раза более сильное воздействие, чем </a:t>
            </a:r>
            <a:r>
              <a:rPr lang="ru-RU" dirty="0" err="1">
                <a:hlinkClick r:id="rId3" tooltip="Метилфенидат"/>
              </a:rPr>
              <a:t>метилфенидат</a:t>
            </a:r>
            <a:r>
              <a:rPr lang="ru-RU" baseline="30000" dirty="0">
                <a:hlinkClick r:id="rId4"/>
              </a:rPr>
              <a:t>[4]</a:t>
            </a:r>
            <a:r>
              <a:rPr lang="ru-RU" dirty="0"/>
              <a:t>. МДПВ — это 3,4-метилендиокси замещённое производное </a:t>
            </a:r>
            <a:r>
              <a:rPr lang="ru-RU" dirty="0" err="1">
                <a:hlinkClick r:id="rId5" tooltip="Пировалерон (страница отсутствует)"/>
              </a:rPr>
              <a:t>пировалерона</a:t>
            </a:r>
            <a:r>
              <a:rPr lang="ru-RU" dirty="0"/>
              <a:t>, разработанного в 1960-х годах, который использовался для лечения </a:t>
            </a:r>
            <a:r>
              <a:rPr lang="ru-RU" dirty="0">
                <a:hlinkClick r:id="rId6" tooltip="Синдром хронической усталости"/>
              </a:rPr>
              <a:t>хронической усталости</a:t>
            </a:r>
            <a:r>
              <a:rPr lang="ru-RU" dirty="0"/>
              <a:t> и как </a:t>
            </a:r>
            <a:r>
              <a:rPr lang="ru-RU" dirty="0" err="1">
                <a:hlinkClick r:id="rId7" tooltip="en:Anorectic"/>
              </a:rPr>
              <a:t>анорексант</a:t>
            </a:r>
            <a:r>
              <a:rPr lang="ru-RU" dirty="0"/>
              <a:t>, но возникли проблемы злоупотребления и зависимости. Однако, несмотря на структурное сходство, МДПВ мало походит на другие производные </a:t>
            </a:r>
            <a:r>
              <a:rPr lang="ru-RU" dirty="0" err="1">
                <a:hlinkClick r:id="rId8" tooltip="Метилендиоксифенилалкиламин (страница отсутствует)"/>
              </a:rPr>
              <a:t>метилендиоксифенилалкиламина</a:t>
            </a:r>
            <a:r>
              <a:rPr lang="ru-RU" dirty="0"/>
              <a:t>, такие как 3,4-метилендиокси-N-метамфетамин (</a:t>
            </a:r>
            <a:r>
              <a:rPr lang="ru-RU" dirty="0">
                <a:hlinkClick r:id="rId9" tooltip="МДМА"/>
              </a:rPr>
              <a:t>МДМА</a:t>
            </a:r>
            <a:r>
              <a:rPr lang="ru-RU" dirty="0"/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9404" y="458112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Вещество от чисто белого до светло-коричневого цвета, </a:t>
            </a:r>
            <a:r>
              <a:rPr lang="ru-RU" dirty="0">
                <a:hlinkClick r:id="rId10" tooltip="Гидрофильность"/>
              </a:rPr>
              <a:t>гидрофильный</a:t>
            </a:r>
            <a:r>
              <a:rPr lang="ru-RU" dirty="0"/>
              <a:t> рассыпчатый порошок с лёгким запахом. При долгом пребывании вещества на открытом воздухе, приобретает запах картофеля. Также наблюдается быстрое разложение и изменение свойств вещества, когда оно находится в контакте с воздухом в виде свободного основания</a:t>
            </a:r>
            <a:r>
              <a:rPr lang="ru-RU" baseline="30000" dirty="0">
                <a:hlinkClick r:id="rId11"/>
              </a:rPr>
              <a:t>[5]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93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Box 18"/>
          <p:cNvSpPr txBox="1">
            <a:spLocks noChangeArrowheads="1"/>
          </p:cNvSpPr>
          <p:nvPr/>
        </p:nvSpPr>
        <p:spPr bwMode="auto">
          <a:xfrm>
            <a:off x="179388" y="6381750"/>
            <a:ext cx="3673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484784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1268760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213633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</a:t>
            </a:r>
            <a:endParaRPr lang="ru-RU" dirty="0"/>
          </a:p>
        </p:txBody>
      </p:sp>
      <p:sp>
        <p:nvSpPr>
          <p:cNvPr id="432129" name="AutoShape 1" descr="https://docviewer.yandex.ru/htmlimage?id=a3gg-4kfex1ebsztz8phv53m56vhggf0tnylsqs8kz3ecpdyrseosphncp8lwkn99mlgmm1oreqny057b62bdj3krppgf6a00pf6gakg&amp;width=900&amp;name=bg-3.png&amp;uid=118196940"/>
          <p:cNvSpPr>
            <a:spLocks noChangeAspect="1" noChangeArrowheads="1"/>
          </p:cNvSpPr>
          <p:nvPr/>
        </p:nvSpPr>
        <p:spPr bwMode="auto">
          <a:xfrm>
            <a:off x="0" y="0"/>
            <a:ext cx="8572500" cy="642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-3420888" y="3212976"/>
          <a:ext cx="62484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</a:tblGrid>
              <a:tr h="3417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5576" y="1340768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b="1" u="sng" dirty="0" smtClean="0"/>
              <a:t>По происхождению  </a:t>
            </a:r>
            <a:r>
              <a:rPr lang="ru-RU" sz="3600" b="1" dirty="0" smtClean="0"/>
              <a:t>наркотики подразделяются:</a:t>
            </a:r>
            <a:br>
              <a:rPr lang="ru-RU" sz="36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растительные, </a:t>
            </a:r>
            <a:br>
              <a:rPr lang="ru-RU" sz="3600" dirty="0" smtClean="0"/>
            </a:br>
            <a:r>
              <a:rPr lang="ru-RU" sz="3600" dirty="0" smtClean="0"/>
              <a:t>полусинтетические (синтезируемые на основе растительного сырья),</a:t>
            </a:r>
            <a:br>
              <a:rPr lang="ru-RU" sz="3600" dirty="0" smtClean="0"/>
            </a:br>
            <a:r>
              <a:rPr lang="ru-RU" sz="3600" dirty="0" smtClean="0"/>
              <a:t> синтетические.   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268760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МДПВ действует, как </a:t>
            </a:r>
            <a:r>
              <a:rPr lang="ru-RU" dirty="0">
                <a:hlinkClick r:id="rId2" tooltip="Стимулятор"/>
              </a:rPr>
              <a:t>стимулятор</a:t>
            </a:r>
            <a:r>
              <a:rPr lang="ru-RU" dirty="0"/>
              <a:t>, и имеет схожие свойства с </a:t>
            </a:r>
            <a:r>
              <a:rPr lang="ru-RU" dirty="0" err="1">
                <a:hlinkClick r:id="rId3" tooltip="Амфетамин"/>
              </a:rPr>
              <a:t>амфетамином</a:t>
            </a:r>
            <a:r>
              <a:rPr lang="ru-RU" dirty="0"/>
              <a:t> и </a:t>
            </a:r>
            <a:r>
              <a:rPr lang="ru-RU" dirty="0">
                <a:hlinkClick r:id="rId4" tooltip="Кокаин"/>
              </a:rPr>
              <a:t>кокаином</a:t>
            </a:r>
            <a:r>
              <a:rPr lang="ru-RU" baseline="30000" dirty="0">
                <a:hlinkClick r:id="rId5"/>
              </a:rPr>
              <a:t>[1]</a:t>
            </a:r>
            <a:r>
              <a:rPr lang="ru-RU" dirty="0"/>
              <a:t>. Острые эффекты могут включать:</a:t>
            </a:r>
          </a:p>
          <a:p>
            <a:r>
              <a:rPr lang="ru-RU" dirty="0"/>
              <a:t>физические: </a:t>
            </a:r>
            <a:r>
              <a:rPr lang="ru-RU" dirty="0">
                <a:hlinkClick r:id="rId6" tooltip="Тахикардия"/>
              </a:rPr>
              <a:t>учащённое сердцебиение</a:t>
            </a:r>
            <a:r>
              <a:rPr lang="ru-RU" dirty="0"/>
              <a:t>, </a:t>
            </a:r>
            <a:r>
              <a:rPr lang="ru-RU" dirty="0">
                <a:hlinkClick r:id="rId7" tooltip="Артериальная гипертензия"/>
              </a:rPr>
              <a:t>повышение артериального давления</a:t>
            </a:r>
            <a:r>
              <a:rPr lang="ru-RU" dirty="0"/>
              <a:t>, сужение сосудов, </a:t>
            </a:r>
            <a:r>
              <a:rPr lang="ru-RU" dirty="0">
                <a:hlinkClick r:id="rId8" tooltip="Лихорадка"/>
              </a:rPr>
              <a:t>потоотделение</a:t>
            </a:r>
            <a:r>
              <a:rPr lang="ru-RU" dirty="0"/>
              <a:t>.</a:t>
            </a:r>
          </a:p>
          <a:p>
            <a:r>
              <a:rPr lang="ru-RU" dirty="0"/>
              <a:t>психические: продление бодрствования и </a:t>
            </a:r>
            <a:r>
              <a:rPr lang="ru-RU" dirty="0">
                <a:hlinkClick r:id="rId9" tooltip="Психомоторное возбуждение"/>
              </a:rPr>
              <a:t>возбуждение</a:t>
            </a:r>
            <a:r>
              <a:rPr lang="ru-RU" dirty="0"/>
              <a:t>, </a:t>
            </a:r>
            <a:r>
              <a:rPr lang="ru-RU" dirty="0">
                <a:hlinkClick r:id="rId10" tooltip="Беспокойство"/>
              </a:rPr>
              <a:t>беспокойство</a:t>
            </a:r>
            <a:r>
              <a:rPr lang="ru-RU" dirty="0"/>
              <a:t>, кажущееся уменьшение потребности в </a:t>
            </a:r>
            <a:r>
              <a:rPr lang="ru-RU" dirty="0">
                <a:hlinkClick r:id="rId11" tooltip="Пища"/>
              </a:rPr>
              <a:t>пище</a:t>
            </a:r>
            <a:r>
              <a:rPr lang="ru-RU" dirty="0"/>
              <a:t> и </a:t>
            </a:r>
            <a:r>
              <a:rPr lang="ru-RU" dirty="0">
                <a:hlinkClick r:id="rId12" tooltip="Сон"/>
              </a:rPr>
              <a:t>сне</a:t>
            </a:r>
            <a:r>
              <a:rPr lang="ru-RU" dirty="0"/>
              <a:t>.</a:t>
            </a:r>
          </a:p>
          <a:p>
            <a:r>
              <a:rPr lang="ru-RU" dirty="0"/>
              <a:t>Такие эффекты, как </a:t>
            </a:r>
            <a:r>
              <a:rPr lang="ru-RU" dirty="0">
                <a:hlinkClick r:id="rId6" tooltip="Тахикардия"/>
              </a:rPr>
              <a:t>тахикардия</a:t>
            </a:r>
            <a:r>
              <a:rPr lang="ru-RU" dirty="0"/>
              <a:t>, </a:t>
            </a:r>
            <a:r>
              <a:rPr lang="ru-RU" dirty="0">
                <a:hlinkClick r:id="rId7" tooltip="Артериальная гипертензия"/>
              </a:rPr>
              <a:t>гипертензия</a:t>
            </a:r>
            <a:r>
              <a:rPr lang="ru-RU" dirty="0"/>
              <a:t> продолжаются от 3 до 4 часов, мягкая стимуляция — от 6 до 8 часов. Высокие дозы могут вызывать продолжительные приступы </a:t>
            </a:r>
            <a:r>
              <a:rPr lang="ru-RU" dirty="0">
                <a:hlinkClick r:id="rId13" tooltip="Паника (страница отсутствует)"/>
              </a:rPr>
              <a:t>паники</a:t>
            </a:r>
            <a:r>
              <a:rPr lang="ru-RU" dirty="0"/>
              <a:t>, у людей, не переносящих стимуляторы — </a:t>
            </a:r>
            <a:r>
              <a:rPr lang="ru-RU" dirty="0">
                <a:hlinkClick r:id="rId14" tooltip="Психоз"/>
              </a:rPr>
              <a:t>психозы</a:t>
            </a:r>
            <a:r>
              <a:rPr lang="ru-RU" dirty="0"/>
              <a:t>, отсутствие сна, </a:t>
            </a:r>
            <a:r>
              <a:rPr lang="ru-RU" dirty="0">
                <a:hlinkClick r:id="rId15" tooltip="Галлюцинации"/>
              </a:rPr>
              <a:t>галлюцинации</a:t>
            </a:r>
            <a:r>
              <a:rPr lang="ru-RU" dirty="0"/>
              <a:t>.</a:t>
            </a:r>
          </a:p>
          <a:p>
            <a:r>
              <a:rPr lang="ru-RU" dirty="0"/>
              <a:t>После использования МДПВ наступает пост-эффект, схожий с </a:t>
            </a:r>
            <a:r>
              <a:rPr lang="ru-RU" dirty="0" err="1"/>
              <a:t>метамфетамином</a:t>
            </a:r>
            <a:r>
              <a:rPr lang="ru-RU" dirty="0"/>
              <a:t>, который характеризуется депрессией, вялостью, головной болью, беспокойством, постуральной гипотензией (головокружение и слабость мышц), а в некоторых случаях покраснением глаз, которое обычно спадает в течение от 4 до 8 часов. Также боль в животе вместе с почечной болью.</a:t>
            </a:r>
          </a:p>
        </p:txBody>
      </p:sp>
    </p:spTree>
    <p:extLst>
      <p:ext uri="{BB962C8B-B14F-4D97-AF65-F5344CB8AC3E}">
        <p14:creationId xmlns:p14="http://schemas.microsoft.com/office/powerpoint/2010/main" val="42089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rnd019\Рабочий стол\4765468_1580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97425"/>
            <a:ext cx="25146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 wrap="none">
            <a:normAutofit fontScale="90000"/>
          </a:bodyPr>
          <a:lstStyle/>
          <a:p>
            <a:r>
              <a:rPr lang="ru-RU" sz="2000" dirty="0" smtClean="0"/>
              <a:t>Клиническая характеристика интоксикации </a:t>
            </a:r>
            <a:r>
              <a:rPr lang="ru-RU" dirty="0" smtClean="0"/>
              <a:t>MDMB (N)-</a:t>
            </a:r>
            <a:r>
              <a:rPr lang="ru-RU" dirty="0" err="1" smtClean="0"/>
              <a:t>Bz</a:t>
            </a:r>
            <a:r>
              <a:rPr lang="ru-RU" dirty="0" smtClean="0"/>
              <a:t>-F</a:t>
            </a:r>
            <a:r>
              <a:rPr lang="ru-RU" sz="200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0B220-84D1-4B15-A789-53869A69059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Половина рамки 5"/>
          <p:cNvSpPr/>
          <p:nvPr/>
        </p:nvSpPr>
        <p:spPr>
          <a:xfrm>
            <a:off x="250825" y="692150"/>
            <a:ext cx="576263" cy="57626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88" y="836613"/>
            <a:ext cx="8424862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/>
              <a:t>1 фаза     </a:t>
            </a:r>
            <a:r>
              <a:rPr lang="ru-RU" sz="1800" dirty="0"/>
              <a:t>-    наступает  мгновенно!!!!! Продолжительность фазы15-30 минут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68313" y="1341438"/>
            <a:ext cx="3382962" cy="3455987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</a:rPr>
              <a:t>Психические расстройства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- Отрешенность от внешнего мира</a:t>
            </a:r>
            <a:r>
              <a:rPr lang="ru-RU" sz="1300" b="1" dirty="0">
                <a:solidFill>
                  <a:schemeClr val="tx1"/>
                </a:solidFill>
              </a:rPr>
              <a:t>«отключился», «чужой стал», «потерялся»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 - Наблюдают себя со стороны, расщепление своего «Я» </a:t>
            </a:r>
          </a:p>
          <a:p>
            <a:pPr>
              <a:defRPr/>
            </a:pPr>
            <a:r>
              <a:rPr lang="ru-RU" sz="1300" b="1" dirty="0">
                <a:solidFill>
                  <a:schemeClr val="tx1"/>
                </a:solidFill>
              </a:rPr>
              <a:t>«Понимаю, что это «Я», но я как бы раздвоился « в пропасть – я падаю»,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 - ноги не мои, не управляю своим телом»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- Выраженное чувство страха, с появлением чувства ужаса на лице, - пытаются за что держаться.</a:t>
            </a:r>
          </a:p>
          <a:p>
            <a:pPr algn="ctr">
              <a:defRPr/>
            </a:pPr>
            <a:endParaRPr lang="ru-RU" sz="13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3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859338" y="1268413"/>
            <a:ext cx="3241675" cy="360045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800">
                <a:solidFill>
                  <a:schemeClr val="tx1"/>
                </a:solidFill>
              </a:rPr>
              <a:t>Соматоневрологические расстройства</a:t>
            </a: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</a:rPr>
              <a:t> мышечный тонус снижен, </a:t>
            </a: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</a:rPr>
              <a:t>Слабость.</a:t>
            </a: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</a:rPr>
              <a:t>Выраженная сухость во рту, но </a:t>
            </a: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</a:rPr>
              <a:t>жажды нет</a:t>
            </a: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</a:rPr>
              <a:t>Расширенный зрачок </a:t>
            </a: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</a:rPr>
              <a:t>Судорожные поддергивания </a:t>
            </a: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</a:rPr>
              <a:t>Кожные покровы: резкая гиперемия </a:t>
            </a: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</a:rPr>
              <a:t>                              Бледность </a:t>
            </a: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</a:rPr>
              <a:t>Озноб тела </a:t>
            </a: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</a:rPr>
              <a:t>Выраженная тахикардия </a:t>
            </a: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</a:rPr>
              <a:t> Повышение АД </a:t>
            </a: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</a:rPr>
              <a:t> Гипертермия </a:t>
            </a: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</a:rPr>
              <a:t>Рвота </a:t>
            </a: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</a:rPr>
              <a:t>Нарушение координации </a:t>
            </a: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</a:rPr>
              <a:t>Нарушение зрения </a:t>
            </a:r>
          </a:p>
        </p:txBody>
      </p:sp>
      <p:sp>
        <p:nvSpPr>
          <p:cNvPr id="10" name="Багетная рамка 9"/>
          <p:cNvSpPr/>
          <p:nvPr/>
        </p:nvSpPr>
        <p:spPr>
          <a:xfrm>
            <a:off x="3635375" y="4941888"/>
            <a:ext cx="5040313" cy="1800225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i="1" dirty="0" err="1">
                <a:solidFill>
                  <a:schemeClr val="tx1"/>
                </a:solidFill>
              </a:rPr>
              <a:t>Дереализационно-деперсонализационный</a:t>
            </a:r>
            <a:r>
              <a:rPr lang="ru-RU" sz="1800" b="1" i="1" dirty="0">
                <a:solidFill>
                  <a:schemeClr val="tx1"/>
                </a:solidFill>
              </a:rPr>
              <a:t> синдром с выраженной тревогой, </a:t>
            </a:r>
            <a:r>
              <a:rPr lang="ru-RU" sz="1800" b="1" i="1" dirty="0" err="1">
                <a:solidFill>
                  <a:schemeClr val="tx1"/>
                </a:solidFill>
              </a:rPr>
              <a:t>аутоаллопластической</a:t>
            </a:r>
            <a:r>
              <a:rPr lang="ru-RU" sz="1800" b="1" i="1" dirty="0">
                <a:solidFill>
                  <a:schemeClr val="tx1"/>
                </a:solidFill>
              </a:rPr>
              <a:t> дезориентацией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35375" y="1341438"/>
            <a:ext cx="936625" cy="3455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</a:rPr>
              <a:t>Частота%</a:t>
            </a:r>
          </a:p>
          <a:p>
            <a:pPr algn="ctr">
              <a:defRPr/>
            </a:pPr>
            <a:endParaRPr lang="ru-RU" sz="130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100</a:t>
            </a:r>
          </a:p>
          <a:p>
            <a:pPr algn="ctr">
              <a:defRPr/>
            </a:pPr>
            <a:endParaRPr lang="ru-RU" sz="130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30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30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30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100</a:t>
            </a:r>
          </a:p>
          <a:p>
            <a:pPr algn="ctr">
              <a:defRPr/>
            </a:pPr>
            <a:endParaRPr lang="ru-RU" sz="130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100</a:t>
            </a:r>
          </a:p>
          <a:p>
            <a:pPr algn="ctr">
              <a:defRPr/>
            </a:pPr>
            <a:endParaRPr lang="ru-RU" sz="130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80</a:t>
            </a: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100</a:t>
            </a:r>
          </a:p>
          <a:p>
            <a:pPr algn="ctr">
              <a:defRPr/>
            </a:pPr>
            <a:endParaRPr lang="ru-RU" sz="13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12088" y="1268413"/>
            <a:ext cx="936625" cy="3600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</a:rPr>
              <a:t>Частота%</a:t>
            </a: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100 </a:t>
            </a: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130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100 </a:t>
            </a: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100 </a:t>
            </a: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70 </a:t>
            </a: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50 </a:t>
            </a: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50</a:t>
            </a: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40</a:t>
            </a: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100</a:t>
            </a: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40</a:t>
            </a: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70</a:t>
            </a: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100</a:t>
            </a:r>
          </a:p>
          <a:p>
            <a:pPr algn="ctr">
              <a:defRPr/>
            </a:pPr>
            <a:r>
              <a:rPr lang="ru-RU" sz="1300">
                <a:solidFill>
                  <a:schemeClr val="tx1"/>
                </a:solidFill>
                <a:cs typeface="Times New Roman" pitchFamily="18" charset="0"/>
              </a:rPr>
              <a:t>70</a:t>
            </a:r>
          </a:p>
          <a:p>
            <a:pPr algn="ctr">
              <a:defRPr/>
            </a:pPr>
            <a:endParaRPr lang="ru-RU" sz="130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30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30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30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P:\Федорова С.Д\спайс\1373202491-7e1254e34419abf7e82261a5c903c60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244951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1" descr="P:\Федорова С.Д\спайс\62884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13325"/>
            <a:ext cx="15478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4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431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 wrap="none">
            <a:normAutofit fontScale="90000"/>
          </a:bodyPr>
          <a:lstStyle/>
          <a:p>
            <a:r>
              <a:rPr lang="ru-RU" sz="2000" smtClean="0"/>
              <a:t>Клиническая характеристика интоксикации </a:t>
            </a:r>
            <a:r>
              <a:rPr lang="ru-RU" smtClean="0"/>
              <a:t>MDMB (N)-Bz-F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F6B2C-8578-40A8-9E4B-F75B3684853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6" name="Половина рамки 5"/>
          <p:cNvSpPr/>
          <p:nvPr/>
        </p:nvSpPr>
        <p:spPr>
          <a:xfrm>
            <a:off x="395288" y="692150"/>
            <a:ext cx="576262" cy="57626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0" y="765175"/>
            <a:ext cx="7920038" cy="366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/>
              <a:t>2 фаза         </a:t>
            </a:r>
            <a:r>
              <a:rPr lang="ru-RU" sz="1800" dirty="0"/>
              <a:t>Продолжительность фазы до 3 часов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188" y="1628775"/>
            <a:ext cx="3744912" cy="36004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Нарушения сознания по типу  оглушения, 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общая заторможенность, больные вялы, сонливы, замкнуты, молчаливы, контакт затруднен, речь непоследовательная, невнятная.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В контакт вступает после паузы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на лице выражение недоумения, аффект растерянности,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улыбка, сменяющаяся страхом,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 периодически выкрикивают какие то повторяющиеся слова.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</a:rPr>
              <a:t>Практически в 100 % случаев</a:t>
            </a:r>
          </a:p>
          <a:p>
            <a:pPr algn="ctr">
              <a:defRPr/>
            </a:pP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550" y="1268413"/>
            <a:ext cx="2663825" cy="4318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Психические расстройства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9338" y="1628775"/>
            <a:ext cx="3240087" cy="35290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>
                <a:solidFill>
                  <a:schemeClr val="tx1"/>
                </a:solidFill>
              </a:rPr>
              <a:t> </a:t>
            </a:r>
            <a:r>
              <a:rPr lang="ru-RU" sz="1400">
                <a:solidFill>
                  <a:schemeClr val="tx1"/>
                </a:solidFill>
              </a:rPr>
              <a:t>                                    </a:t>
            </a:r>
            <a:r>
              <a:rPr lang="ru-RU" sz="1400" b="1">
                <a:solidFill>
                  <a:schemeClr val="tx1"/>
                </a:solidFill>
              </a:rPr>
              <a:t>Частота,%</a:t>
            </a:r>
            <a:endParaRPr lang="ru-RU" sz="18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Гипотония                          100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Тахикардия                        100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Гиперемия                          20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Бледность                          80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Сухость во рту                   100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Нарушения координации  100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Атаксия                               100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расширение зрачков          100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Проблемы с 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мочеиспусканием               70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8263" y="1268413"/>
            <a:ext cx="2663825" cy="4318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Соматоневрологические  расстройства</a:t>
            </a:r>
          </a:p>
        </p:txBody>
      </p:sp>
      <p:sp>
        <p:nvSpPr>
          <p:cNvPr id="13" name="Багетная рамка 12"/>
          <p:cNvSpPr/>
          <p:nvPr/>
        </p:nvSpPr>
        <p:spPr>
          <a:xfrm>
            <a:off x="2124075" y="5516563"/>
            <a:ext cx="5472113" cy="6477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</a:rPr>
              <a:t>Онейроидно- делириозные расстройства???</a:t>
            </a:r>
          </a:p>
        </p:txBody>
      </p:sp>
    </p:spTree>
    <p:extLst>
      <p:ext uri="{BB962C8B-B14F-4D97-AF65-F5344CB8AC3E}">
        <p14:creationId xmlns:p14="http://schemas.microsoft.com/office/powerpoint/2010/main" val="7697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4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431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 wrap="none">
            <a:normAutofit fontScale="90000"/>
          </a:bodyPr>
          <a:lstStyle/>
          <a:p>
            <a:r>
              <a:rPr lang="ru-RU" sz="2000" smtClean="0"/>
              <a:t>Клиническая характеристика интоксикации </a:t>
            </a:r>
            <a:r>
              <a:rPr lang="ru-RU" smtClean="0"/>
              <a:t>MDMB (N)-Bz-F</a:t>
            </a:r>
            <a:endParaRPr lang="ru-RU" sz="20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021388"/>
            <a:ext cx="2133600" cy="365125"/>
          </a:xfrm>
        </p:spPr>
        <p:txBody>
          <a:bodyPr/>
          <a:lstStyle/>
          <a:p>
            <a:pPr>
              <a:defRPr/>
            </a:pPr>
            <a:fld id="{92967614-A11E-4A10-B9C4-AB439E9C8CC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313" y="1628775"/>
            <a:ext cx="3743325" cy="40322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Отрешенность от внешнего мира, 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Внимание не привлекается,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Лежит на кровати, за чем-то, кем-то следит, разговаривает, при этом речь бессвязная.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Выражение лица то испуганное, то состояние ужаса, сменяющееся удивлением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Крайняя аффективная неустойчивость, дикий плач, рыдания</a:t>
            </a:r>
          </a:p>
          <a:p>
            <a:pPr>
              <a:defRPr/>
            </a:pPr>
            <a:r>
              <a:rPr lang="ru-RU" sz="1400">
                <a:solidFill>
                  <a:schemeClr val="tx1"/>
                </a:solidFill>
              </a:rPr>
              <a:t>По высказываниям прослеживается бредовая настроенность, состояние изменчиво «может что-то ответить правильно и опять уйти в переживания, стереотипные действия. Периодически психомоторное возбуждение в пределах постели!!!</a:t>
            </a:r>
          </a:p>
          <a:p>
            <a:pPr algn="ctr">
              <a:defRPr/>
            </a:pPr>
            <a:endParaRPr lang="ru-RU" sz="140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463" y="1700213"/>
            <a:ext cx="3816350" cy="39608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                                             Частота, %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Расширение зрачков -                  100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Бледность кожных покровов        100</a:t>
            </a:r>
          </a:p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</a:rPr>
              <a:t>Инъецированность</a:t>
            </a:r>
            <a:r>
              <a:rPr lang="ru-RU" sz="1400" dirty="0">
                <a:solidFill>
                  <a:schemeClr val="tx1"/>
                </a:solidFill>
              </a:rPr>
              <a:t> склер             100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Понижение АД стойкое                100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Тахикардия                                    100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Учащение дыхания                       100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Координация - «валится, ноги не держат»                                          80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088" y="1341438"/>
            <a:ext cx="2665412" cy="431800"/>
          </a:xfrm>
          <a:prstGeom prst="round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Психические расстройства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9700" y="1341438"/>
            <a:ext cx="2663825" cy="431800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bg2"/>
              </a:gs>
              <a:gs pos="100000">
                <a:schemeClr val="bg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Соматоневрологические расстройства</a:t>
            </a:r>
          </a:p>
        </p:txBody>
      </p:sp>
      <p:sp>
        <p:nvSpPr>
          <p:cNvPr id="10" name="Половина рамки 9"/>
          <p:cNvSpPr/>
          <p:nvPr/>
        </p:nvSpPr>
        <p:spPr>
          <a:xfrm>
            <a:off x="468313" y="692150"/>
            <a:ext cx="576262" cy="57626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188" y="836613"/>
            <a:ext cx="7272337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/>
              <a:t>3 фаза</a:t>
            </a:r>
            <a:r>
              <a:rPr lang="en-US" sz="1800" dirty="0"/>
              <a:t> -      </a:t>
            </a:r>
            <a:r>
              <a:rPr lang="ru-RU" sz="1800" dirty="0"/>
              <a:t> Продолжительность фазы до 6 -10 часов</a:t>
            </a:r>
          </a:p>
        </p:txBody>
      </p:sp>
      <p:sp>
        <p:nvSpPr>
          <p:cNvPr id="12" name="Багетная рамка 11"/>
          <p:cNvSpPr/>
          <p:nvPr/>
        </p:nvSpPr>
        <p:spPr>
          <a:xfrm>
            <a:off x="468313" y="5949950"/>
            <a:ext cx="5975350" cy="6477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</a:rPr>
              <a:t>Онейроидно-аментивное???</a:t>
            </a:r>
          </a:p>
        </p:txBody>
      </p:sp>
      <p:pic>
        <p:nvPicPr>
          <p:cNvPr id="12299" name="Picture 12" descr="P:\Федорова С.Д\спайс\49831_0_0_kletka_t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20161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3" descr="C:\Documents and Settings\rnd019\Рабочий стол\Новая папка\20141009_224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860800"/>
            <a:ext cx="19446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5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scy;&amp;icy;&amp;ncy;&amp;tcy;&amp;iecy;&amp;tcy;&amp;icy;&amp;chcy;&amp;iecy;&amp;scy;&amp;kcy;&amp;icy;&amp;jcy; &amp;kcy;&amp;acy;&amp;tcy;&amp;icy;&amp;ncy;&amp;o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143" y="4852574"/>
            <a:ext cx="4379096" cy="19888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2708920"/>
            <a:ext cx="5814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rot="10800000" flipV="1">
            <a:off x="457200" y="7173416"/>
            <a:ext cx="8229600" cy="14401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i="1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12776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17365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Синтетические (дизайнерские) наркотические средства, психотропные вещества и их аналоги:</a:t>
            </a:r>
          </a:p>
          <a:p>
            <a:pPr lvl="0" algn="ctr">
              <a:buFont typeface="Wingdings" pitchFamily="2" charset="2"/>
              <a:buChar char="§"/>
            </a:pPr>
            <a:endParaRPr lang="ru-RU" sz="2800" b="1" i="1" dirty="0" smtClean="0">
              <a:solidFill>
                <a:srgbClr val="17365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Синтетические </a:t>
            </a:r>
            <a:r>
              <a:rPr lang="ru-RU" sz="2800" b="1" i="1" dirty="0" err="1" smtClean="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каннабиноиды</a:t>
            </a:r>
            <a:r>
              <a:rPr lang="ru-RU" sz="2800" b="1" i="1" dirty="0" smtClean="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800" b="1" i="1" dirty="0" err="1" smtClean="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спайсы</a:t>
            </a:r>
            <a:r>
              <a:rPr lang="ru-RU" sz="2800" b="1" i="1" dirty="0" smtClean="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lvl="0" algn="ctr">
              <a:buFont typeface="Wingdings" pitchFamily="2" charset="2"/>
              <a:buChar char="§"/>
            </a:pPr>
            <a:endParaRPr lang="ru-RU" sz="2800" b="1" i="1" dirty="0" smtClean="0">
              <a:solidFill>
                <a:srgbClr val="17365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Замещенные </a:t>
            </a:r>
            <a:r>
              <a:rPr lang="ru-RU" sz="2800" b="1" i="1" dirty="0" err="1" smtClean="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катиноны</a:t>
            </a:r>
            <a:endParaRPr lang="ru-RU" sz="2800" b="1" i="1" dirty="0" smtClean="0">
              <a:solidFill>
                <a:srgbClr val="17365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§"/>
            </a:pPr>
            <a:endParaRPr lang="ru-RU" sz="2800" b="1" i="1" dirty="0" smtClean="0">
              <a:solidFill>
                <a:srgbClr val="17365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Синтетические </a:t>
            </a:r>
            <a:r>
              <a:rPr lang="ru-RU" sz="2800" b="1" i="1" dirty="0" err="1" smtClean="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галлюциногенны</a:t>
            </a:r>
            <a:endParaRPr lang="ru-RU" sz="2800" b="1" i="1" dirty="0" smtClean="0">
              <a:solidFill>
                <a:srgbClr val="17365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0808"/>
            <a:ext cx="8712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Spice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(«</a:t>
            </a:r>
            <a:r>
              <a:rPr lang="ru-RU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спайс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»)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травяные курительные смеси, в основе которых лежит около 25 наименований дикорастущих экзотических растений (шалфей предсказатель, мытник индийский,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голубой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лотос, гавайская роза).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Действующим компонентом смесей являются не вещества растительного происхождения, а синтетические ана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тетрагидроканнабинола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Курительные смеси – это измельчённая трава, которую опрыскали синтетическим наркотиком.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отличие от растительных препаратов, действие курительных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миксов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человеческий организм в 5-15 раз сильнее.  Практически сразу после их принятия наступают мощнейшие галлюцинации, которые могут привести к трагическим последствиям.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9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300" y="3419475"/>
            <a:ext cx="23813" cy="2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D:\Tarbeeva\Desktop\спайс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+mj-lt"/>
              </a:rPr>
              <a:t>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Классический синтетический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каннабиноид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носит название JWH-018 (используются инициалы английского химика, который разработал это соединение). Также можно встретить различные соединения этого вещества (JWH-250, JWH-317 и прочие), отличающиеся молекулярной массой, дополнительными примесями.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Это жидкое или маслянистое вещество, которым орошается какая-нибудь трава, высушивается и курится.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JWH-018 прекрасно растворяется в органических растворителях (спирт, водка), поэтому может приниматься внутрь.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JWH иногда втирают в слизистые (десна). Такой метод употребления дает более быстрый и сильный «приход».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013176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отличие от растительной конопли, эффект от которой возникает спустя 15-20 минут,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спайс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действует сразу и  по силе воздействия и по продолжительности  значительно превышает  действие конопли.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Tarbeeva\Desktop\спайс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4766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401" y="1988840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Катиноны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cata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edulis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стимуляторы, синтетические аналоги стимулятора растительного происхождения «КАТ», обширная  группа  веществ,  появившаяся  на  рынке синтетических наркотиков в США с 2004 г., в Европе в 2008 г., в России – в  2010  г.  </a:t>
            </a:r>
          </a:p>
          <a:p>
            <a:pPr lvl="0" indent="450850"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Первое  синтетическое  наркотическое  вещество  группы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катинонов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было  синтезировано  в  1982  г.  в  СССР,  это  был 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эфедрон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имевший в те годы широкую распространенность.   В  настоящее  время  известно  более  50  различных производных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катинона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обладающих психотропной активностью: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амфетамины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метамфетамины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экстази,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LSD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пировалерон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50850"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интраназальный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но можно глотать, втирать на слизистые оболочки, принимать в/в, в/м, курение.  Начало действия через 10-20 минут, пик – через 45-90 минут, длительность 2-3 часа, снижение  6-12 часов.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Смертельные  исходы  наступают  в результате  нарушений  сердечного  ритма,  злокачественной  гипертермии, кровоизлияний в мозг, инфарктов любого органа,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эпистатуса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336900" name="Picture 4" descr="D:\Tarbeeva\Desktop\спайс\85056_!!! Антиспайс УФСК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основном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катиноны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амфетамины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обладают психостимулирующим действием – повышают выносливость, улучшают настроение, снижают потребность в еде, отдыхе и сне.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Вызывают очень выраженную психологическую зависимость. Длительный прием приводит к обратному эффекту – выраженной депрессии, усталости, головным болям, ощущению «разбитости».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Как правило, прием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амфетаминов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проходит «запоями», промежуток между которыми периодически сокращается.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Сырье: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фенилэтиламин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он используется как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жиросжигатель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эфедрин.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AutoShape 2" descr="&amp;Scy;&amp;pcy;&amp;ocy;&amp;scy;&amp;ocy;&amp;bcy;&amp;ycy; &amp;ucy;&amp;pcy;&amp;ocy;&amp;tcy;&amp;rcy;&amp;iecy;&amp;bcy;&amp;lcy;&amp;iecy;&amp;ncy;&amp;icy;&amp;yacy; &amp;scy;&amp;icy;&amp;ncy;&amp;tcy;&amp;iecy;&amp;tcy;&amp;icy;&amp;chcy;&amp;iecy;&amp;scy;&amp;kcy;&amp;icy;&amp;khcy; &amp;ncy;&amp;acy;&amp;rcy;&amp;kcy;&amp;ocy;&amp;tcy;&amp;icy;&amp;kcy;&amp;ocy;&amp;vcy;"/>
          <p:cNvSpPr>
            <a:spLocks noChangeAspect="1" noChangeArrowheads="1"/>
          </p:cNvSpPr>
          <p:nvPr/>
        </p:nvSpPr>
        <p:spPr bwMode="auto">
          <a:xfrm>
            <a:off x="155575" y="-1622425"/>
            <a:ext cx="4762500" cy="3390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8708" name="AutoShape 4" descr="&amp;Fcy;&amp;lcy;&amp;acy;&amp;kcy;&amp;kcy;&amp;acy; &amp;Scy;&amp;kcy;&amp;ocy;&amp;rcy;&amp;ocy;&amp;scy;&amp;tcy;&amp;softcy; &amp;dcy;&amp;iecy;&amp;jcy;&amp;scy;&amp;tcy;&amp;vcy;&amp;ucy;&amp;iecy;&amp;tcy; &amp;ncy;&amp;acy; &amp;mcy;&amp;ocy;&amp;zcy;&amp;gcy;"/>
          <p:cNvSpPr>
            <a:spLocks noChangeAspect="1" noChangeArrowheads="1"/>
          </p:cNvSpPr>
          <p:nvPr/>
        </p:nvSpPr>
        <p:spPr bwMode="auto">
          <a:xfrm>
            <a:off x="155575" y="-1279525"/>
            <a:ext cx="4762500" cy="2676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04864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</a:t>
            </a:r>
            <a:r>
              <a:rPr lang="ru-RU" sz="2400" dirty="0" err="1" smtClean="0"/>
              <a:t>Катиноны</a:t>
            </a:r>
            <a:r>
              <a:rPr lang="ru-RU" sz="2400" dirty="0" smtClean="0"/>
              <a:t> являются мощнейшим стимулятором даже при небольших дозах. Так, синтетическую версию </a:t>
            </a:r>
            <a:r>
              <a:rPr lang="ru-RU" sz="2400" dirty="0" err="1" smtClean="0"/>
              <a:t>метамфетамина</a:t>
            </a:r>
            <a:r>
              <a:rPr lang="ru-RU" sz="2400" dirty="0" smtClean="0"/>
              <a:t>, известную как </a:t>
            </a:r>
            <a:r>
              <a:rPr lang="ru-RU" sz="2400" dirty="0" err="1" smtClean="0"/>
              <a:t>α-PVP </a:t>
            </a:r>
            <a:r>
              <a:rPr lang="ru-RU" sz="2400" dirty="0" smtClean="0"/>
              <a:t>(производное средства </a:t>
            </a:r>
            <a:r>
              <a:rPr lang="ru-RU" sz="2400" dirty="0" err="1" smtClean="0"/>
              <a:t>N-метилэфедрон</a:t>
            </a:r>
            <a:r>
              <a:rPr lang="ru-RU" sz="2400" dirty="0" smtClean="0"/>
              <a:t>), прозвали «скоростью» потому, как ее эффект состоит в сильнейшем психомоторном возбуждении, активизации процессов, появлении эйфории, а действие начинается почти мгновенно.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58112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" name="AutoShape 2" descr="file:///D:/Tarbeeva/Desktop/%D0%A1%D0%B8%D0%BD%D1%82%D0%B5%D1%82%D0%B8%D1%87%D0%B5%D1%81%D0%BA%D0%B8%D0%B9%20%D0%BD%D0%B0%D1%80%D0%BA%D0%BE%D1%82%D0%B8%D0%BA%20%D0%A4%D0%BB%D0%B0%D0%BA%D0%BA%D0%B0%20%D1%83%D0%B1%D0%B8%D0%B2%D0%B0%D0%B5%D1%82%20%D0%BD%D0%B0%D1%88%D0%B8%D1%85%20%D0%B4%D0%B5%D1%82%D0%B5%D0%B9_files/serotoniniviy-sindr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&amp;scy;&amp;icy;&amp;ncy;&amp;tcy;&amp;iecy;&amp;tcy;&amp;icy;&amp;chcy;&amp;iecy;&amp;scy;&amp;kcy;&amp;icy;&amp;jcy; &amp;kcy;&amp;acy;&amp;tcy;&amp;icy;&amp;ncy;&amp;o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884" y="7937"/>
            <a:ext cx="4572000" cy="176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4"/>
          <p:cNvSpPr>
            <a:spLocks noGrp="1"/>
          </p:cNvSpPr>
          <p:nvPr>
            <p:ph type="title"/>
          </p:nvPr>
        </p:nvSpPr>
        <p:spPr>
          <a:xfrm>
            <a:off x="419690" y="188640"/>
            <a:ext cx="9144000" cy="1096963"/>
          </a:xfrm>
          <a:noFill/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Общие свойства синтетических  наркотиков: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84784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17365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17365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Острая токсичность при их потреблении: </a:t>
            </a:r>
            <a:r>
              <a:rPr lang="ru-RU" sz="2000" u="sng" dirty="0" smtClean="0">
                <a:solidFill>
                  <a:srgbClr val="17365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соматические нарушения </a:t>
            </a:r>
            <a:r>
              <a:rPr lang="ru-RU" sz="2000" dirty="0" smtClean="0">
                <a:solidFill>
                  <a:srgbClr val="17365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(тахикардия, повышение артериального давления и частоты сердечных сокращений, кровотечение из носа, тошнота, рвота, замерзание конечностей, повышенная потливость, озноб, изменение размера зрачков, судороги, подъем температуры тела, снижение аппетита, головные боли…);</a:t>
            </a:r>
          </a:p>
          <a:p>
            <a:r>
              <a:rPr lang="ru-RU" sz="2000" u="sng" dirty="0" smtClean="0">
                <a:solidFill>
                  <a:srgbClr val="17365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психические нарушения </a:t>
            </a:r>
            <a:r>
              <a:rPr lang="ru-RU" sz="2000" dirty="0" smtClean="0">
                <a:solidFill>
                  <a:srgbClr val="17365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(беспокойство, изменчивость настроения, тревожность, возбуждение или заторможенность,  нарушение сна, агрессивность, галлюцинации…).</a:t>
            </a:r>
          </a:p>
          <a:p>
            <a:endParaRPr lang="ru-RU" sz="2000" dirty="0" smtClean="0">
              <a:solidFill>
                <a:srgbClr val="17365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 Изменение дозы наркотика (необходимая доза для получения эффекта в 10-15 раз ниже, чем у растительных наркотиков).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17365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- Выведение из организма (синтетические наркотики крайне плохо подвергаются метаболизму в организме человека и крайне медленно  выводятся из организма).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b2004167l">
  <a:themeElements>
    <a:clrScheme name="cdb2004167l 3">
      <a:dk1>
        <a:srgbClr val="132767"/>
      </a:dk1>
      <a:lt1>
        <a:srgbClr val="FFFFFF"/>
      </a:lt1>
      <a:dk2>
        <a:srgbClr val="184BB2"/>
      </a:dk2>
      <a:lt2>
        <a:srgbClr val="C0C0C0"/>
      </a:lt2>
      <a:accent1>
        <a:srgbClr val="22A2E2"/>
      </a:accent1>
      <a:accent2>
        <a:srgbClr val="81CFEB"/>
      </a:accent2>
      <a:accent3>
        <a:srgbClr val="FFFFFF"/>
      </a:accent3>
      <a:accent4>
        <a:srgbClr val="0E2057"/>
      </a:accent4>
      <a:accent5>
        <a:srgbClr val="ABCEEE"/>
      </a:accent5>
      <a:accent6>
        <a:srgbClr val="74BBD5"/>
      </a:accent6>
      <a:hlink>
        <a:srgbClr val="55ABA9"/>
      </a:hlink>
      <a:folHlink>
        <a:srgbClr val="DCCA42"/>
      </a:folHlink>
    </a:clrScheme>
    <a:fontScheme name="cdb200416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7l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3001</TotalTime>
  <Words>1548</Words>
  <Application>Microsoft Office PowerPoint</Application>
  <PresentationFormat>Экран (4:3)</PresentationFormat>
  <Paragraphs>183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Тема2</vt:lpstr>
      <vt:lpstr>cdb2004167l</vt:lpstr>
      <vt:lpstr>Поток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свойства синтетических  наркотиков: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Клиническая характеристика интоксикации MDMB (N)-Bz-F </vt:lpstr>
      <vt:lpstr>Клиническая характеристика интоксикации MDMB (N)-Bz-F</vt:lpstr>
      <vt:lpstr>Клиническая характеристика интоксикации MDMB (N)-Bz-F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Самойлова</dc:creator>
  <cp:lastModifiedBy>user</cp:lastModifiedBy>
  <cp:revision>305</cp:revision>
  <cp:lastPrinted>2018-01-30T10:10:42Z</cp:lastPrinted>
  <dcterms:created xsi:type="dcterms:W3CDTF">2013-10-14T12:17:46Z</dcterms:created>
  <dcterms:modified xsi:type="dcterms:W3CDTF">2020-04-26T08:50:45Z</dcterms:modified>
</cp:coreProperties>
</file>